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0"/>
  </p:handoutMasterIdLst>
  <p:sldIdLst>
    <p:sldId id="256" r:id="rId2"/>
    <p:sldId id="257" r:id="rId3"/>
    <p:sldId id="258" r:id="rId4"/>
    <p:sldId id="265" r:id="rId5"/>
    <p:sldId id="259" r:id="rId6"/>
    <p:sldId id="266" r:id="rId7"/>
    <p:sldId id="267" r:id="rId8"/>
    <p:sldId id="268" r:id="rId9"/>
    <p:sldId id="260" r:id="rId10"/>
    <p:sldId id="269" r:id="rId11"/>
    <p:sldId id="270" r:id="rId12"/>
    <p:sldId id="271" r:id="rId13"/>
    <p:sldId id="261" r:id="rId14"/>
    <p:sldId id="262" r:id="rId15"/>
    <p:sldId id="263" r:id="rId16"/>
    <p:sldId id="264"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9" d="100"/>
          <a:sy n="109" d="100"/>
        </p:scale>
        <p:origin x="138"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856AE4-5AE7-4309-9FF3-C1A1E8FE2CE1}" type="datetimeFigureOut">
              <a:rPr lang="en-US" smtClean="0"/>
              <a:t>5/4/2023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BAF3A2B-7A60-41D3-8A09-3283ED8250FE}" type="slidenum">
              <a:rPr lang="en-US" smtClean="0"/>
              <a:t>‹#›</a:t>
            </a:fld>
            <a:endParaRPr lang="en-US"/>
          </a:p>
        </p:txBody>
      </p:sp>
    </p:spTree>
    <p:extLst>
      <p:ext uri="{BB962C8B-B14F-4D97-AF65-F5344CB8AC3E}">
        <p14:creationId xmlns:p14="http://schemas.microsoft.com/office/powerpoint/2010/main" val="21580834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FDFD35-7461-4575-8041-4754CB139D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305109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FDFD35-7461-4575-8041-4754CB139D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398482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FDFD35-7461-4575-8041-4754CB139D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3766926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FDFD35-7461-4575-8041-4754CB139D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219237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FDFD35-7461-4575-8041-4754CB139D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317200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FDFD35-7461-4575-8041-4754CB139DC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41520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DFD35-7461-4575-8041-4754CB139DCA}"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2977631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FDFD35-7461-4575-8041-4754CB139D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251556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FDFD35-7461-4575-8041-4754CB139D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66402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FDFD35-7461-4575-8041-4754CB139DC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3997933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FDFD35-7461-4575-8041-4754CB139DCA}"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6EB75-602B-4B04-A390-0E8DDAE16B51}" type="slidenum">
              <a:rPr lang="en-US" smtClean="0"/>
              <a:t>‹#›</a:t>
            </a:fld>
            <a:endParaRPr lang="en-US"/>
          </a:p>
        </p:txBody>
      </p:sp>
    </p:spTree>
    <p:extLst>
      <p:ext uri="{BB962C8B-B14F-4D97-AF65-F5344CB8AC3E}">
        <p14:creationId xmlns:p14="http://schemas.microsoft.com/office/powerpoint/2010/main" val="25391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FDFD35-7461-4575-8041-4754CB139DCA}"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6EB75-602B-4B04-A390-0E8DDAE16B51}" type="slidenum">
              <a:rPr lang="en-US" smtClean="0"/>
              <a:t>‹#›</a:t>
            </a:fld>
            <a:endParaRPr lang="en-US"/>
          </a:p>
        </p:txBody>
      </p:sp>
    </p:spTree>
    <p:extLst>
      <p:ext uri="{BB962C8B-B14F-4D97-AF65-F5344CB8AC3E}">
        <p14:creationId xmlns:p14="http://schemas.microsoft.com/office/powerpoint/2010/main" val="2038574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6551"/>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590" y="200120"/>
            <a:ext cx="10832385" cy="4104594"/>
          </a:xfrm>
          <a:prstGeom prst="rect">
            <a:avLst/>
          </a:prstGeom>
          <a:ln>
            <a:noFill/>
          </a:ln>
          <a:effectLst>
            <a:outerShdw blurRad="292100" dist="139700" dir="2700000" algn="tl" rotWithShape="0">
              <a:srgbClr val="333333">
                <a:alpha val="65000"/>
              </a:srgbClr>
            </a:outerShdw>
          </a:effec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412" y="3793143"/>
            <a:ext cx="2539166" cy="2743200"/>
          </a:xfrm>
          <a:prstGeom prst="rect">
            <a:avLst/>
          </a:prstGeom>
          <a:ln w="28575">
            <a:solidFill>
              <a:srgbClr val="00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82905" y="2614147"/>
            <a:ext cx="10462505" cy="523220"/>
          </a:xfrm>
          <a:prstGeom prst="rect">
            <a:avLst/>
          </a:prstGeom>
          <a:noFill/>
        </p:spPr>
        <p:txBody>
          <a:bodyPr wrap="square" rtlCol="0">
            <a:spAutoFit/>
          </a:bodyPr>
          <a:lstStyle/>
          <a:p>
            <a:pPr algn="ctr"/>
            <a:r>
              <a:rPr lang="en-US" sz="2800" dirty="0">
                <a:solidFill>
                  <a:schemeClr val="bg1"/>
                </a:solidFill>
                <a:latin typeface="KG Second Chances Solid" panose="02000000000000000000" pitchFamily="2" charset="0"/>
              </a:rPr>
              <a:t>Die </a:t>
            </a:r>
            <a:r>
              <a:rPr lang="en-US" sz="2800" dirty="0" err="1">
                <a:solidFill>
                  <a:schemeClr val="bg1"/>
                </a:solidFill>
                <a:latin typeface="KG Second Chances Solid" panose="02000000000000000000" pitchFamily="2" charset="0"/>
              </a:rPr>
              <a:t>Auswirkungen</a:t>
            </a:r>
            <a:r>
              <a:rPr lang="en-US" sz="2800" dirty="0">
                <a:solidFill>
                  <a:schemeClr val="bg1"/>
                </a:solidFill>
                <a:latin typeface="KG Second Chances Solid" panose="02000000000000000000" pitchFamily="2" charset="0"/>
              </a:rPr>
              <a:t> des </a:t>
            </a:r>
            <a:r>
              <a:rPr lang="en-US" sz="2800" dirty="0" err="1">
                <a:solidFill>
                  <a:schemeClr val="bg1"/>
                </a:solidFill>
                <a:latin typeface="KG Second Chances Solid" panose="02000000000000000000" pitchFamily="2" charset="0"/>
              </a:rPr>
              <a:t>Ersten</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Weltkriegs</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aud</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Deutshland</a:t>
            </a:r>
            <a:endParaRPr lang="en-US" sz="2800" dirty="0">
              <a:solidFill>
                <a:schemeClr val="bg1"/>
              </a:solidFill>
              <a:latin typeface="KG Second Chances Solid" panose="02000000000000000000" pitchFamily="2" charset="0"/>
            </a:endParaRPr>
          </a:p>
        </p:txBody>
      </p:sp>
      <p:sp>
        <p:nvSpPr>
          <p:cNvPr id="7" name="Rectangle 6"/>
          <p:cNvSpPr/>
          <p:nvPr/>
        </p:nvSpPr>
        <p:spPr>
          <a:xfrm>
            <a:off x="-343341" y="614104"/>
            <a:ext cx="12897514" cy="2123658"/>
          </a:xfrm>
          <a:prstGeom prst="rect">
            <a:avLst/>
          </a:prstGeom>
          <a:noFill/>
        </p:spPr>
        <p:txBody>
          <a:bodyPr wrap="square" lIns="91440" tIns="45720" rIns="91440" bIns="45720">
            <a:spAutoFit/>
          </a:bodyPr>
          <a:lstStyle/>
          <a:p>
            <a:pPr algn="ctr"/>
            <a:r>
              <a:rPr lang="en-US" sz="6600" b="1" dirty="0">
                <a:ln w="1016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Der </a:t>
            </a:r>
            <a:r>
              <a:rPr lang="en-US" sz="6600" b="1" dirty="0" err="1">
                <a:ln w="1016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Aufstieg</a:t>
            </a:r>
            <a:r>
              <a:rPr lang="en-US" sz="6600" b="1" dirty="0">
                <a:ln w="1016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 des </a:t>
            </a:r>
            <a:r>
              <a:rPr lang="en-US" sz="6600" b="1" dirty="0" err="1">
                <a:ln w="1016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Nationalsozialismus</a:t>
            </a:r>
            <a:endParaRPr lang="en-US" sz="6600" b="1" cap="none" spc="0" dirty="0">
              <a:ln w="1016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26" y="3793143"/>
            <a:ext cx="3823534" cy="2743200"/>
          </a:xfrm>
          <a:prstGeom prst="rect">
            <a:avLst/>
          </a:prstGeom>
          <a:ln w="28575">
            <a:solidFill>
              <a:srgbClr val="000000"/>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5130" y="3793143"/>
            <a:ext cx="3810000" cy="2743200"/>
          </a:xfrm>
          <a:prstGeom prst="rect">
            <a:avLst/>
          </a:prstGeom>
          <a:ln w="28575">
            <a:solidFill>
              <a:schemeClr val="tx1"/>
            </a:solid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DD0AA56-03A0-0DC5-F389-047DDC56E01C}"/>
              </a:ext>
            </a:extLst>
          </p:cNvPr>
          <p:cNvSpPr txBox="1"/>
          <p:nvPr/>
        </p:nvSpPr>
        <p:spPr>
          <a:xfrm>
            <a:off x="4274193" y="3315315"/>
            <a:ext cx="2450434" cy="523220"/>
          </a:xfrm>
          <a:prstGeom prst="rect">
            <a:avLst/>
          </a:prstGeom>
          <a:noFill/>
        </p:spPr>
        <p:txBody>
          <a:bodyPr wrap="square" rtlCol="0">
            <a:spAutoFit/>
          </a:bodyPr>
          <a:lstStyle/>
          <a:p>
            <a:r>
              <a:rPr lang="en-US" sz="2800" b="1" dirty="0">
                <a:solidFill>
                  <a:srgbClr val="FFFF00"/>
                </a:solidFill>
                <a:effectLst>
                  <a:outerShdw blurRad="38100" dist="38100" dir="2700000" algn="tl">
                    <a:srgbClr val="000000">
                      <a:alpha val="43137"/>
                    </a:srgbClr>
                  </a:outerShdw>
                </a:effectLst>
                <a:latin typeface="AngryBirds"/>
              </a:rPr>
              <a:t>Matei Zarafiu</a:t>
            </a:r>
          </a:p>
        </p:txBody>
      </p:sp>
      <p:sp>
        <p:nvSpPr>
          <p:cNvPr id="5" name="TextBox 4">
            <a:extLst>
              <a:ext uri="{FF2B5EF4-FFF2-40B4-BE49-F238E27FC236}">
                <a16:creationId xmlns:a16="http://schemas.microsoft.com/office/drawing/2014/main" id="{A9DE002F-950C-1D86-7959-8114A296605B}"/>
              </a:ext>
            </a:extLst>
          </p:cNvPr>
          <p:cNvSpPr txBox="1"/>
          <p:nvPr/>
        </p:nvSpPr>
        <p:spPr>
          <a:xfrm>
            <a:off x="1999519" y="3042167"/>
            <a:ext cx="2246962" cy="523220"/>
          </a:xfrm>
          <a:prstGeom prst="rect">
            <a:avLst/>
          </a:prstGeom>
          <a:noFill/>
        </p:spPr>
        <p:txBody>
          <a:bodyPr wrap="none" rtlCol="0">
            <a:spAutoFit/>
          </a:bodyPr>
          <a:lstStyle/>
          <a:p>
            <a:r>
              <a:rPr lang="en-US" sz="2800" b="1" dirty="0">
                <a:solidFill>
                  <a:srgbClr val="FFFF00"/>
                </a:solidFill>
                <a:effectLst>
                  <a:outerShdw blurRad="38100" dist="38100" dir="2700000" algn="tl">
                    <a:srgbClr val="000000">
                      <a:alpha val="43137"/>
                    </a:srgbClr>
                  </a:outerShdw>
                </a:effectLst>
              </a:rPr>
              <a:t>Tudor </a:t>
            </a:r>
            <a:r>
              <a:rPr lang="en-US" sz="2800" b="1" dirty="0" err="1">
                <a:solidFill>
                  <a:srgbClr val="FFFF00"/>
                </a:solidFill>
                <a:effectLst>
                  <a:outerShdw blurRad="38100" dist="38100" dir="2700000" algn="tl">
                    <a:srgbClr val="000000">
                      <a:alpha val="43137"/>
                    </a:srgbClr>
                  </a:outerShdw>
                </a:effectLst>
              </a:rPr>
              <a:t>Niculae</a:t>
            </a:r>
            <a:endParaRPr lang="en-US" sz="2800" b="1" dirty="0">
              <a:solidFill>
                <a:srgbClr val="FFFF00"/>
              </a:soli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7CD391BE-A108-AB79-787F-FFA24950D59A}"/>
              </a:ext>
            </a:extLst>
          </p:cNvPr>
          <p:cNvSpPr txBox="1"/>
          <p:nvPr/>
        </p:nvSpPr>
        <p:spPr>
          <a:xfrm>
            <a:off x="6453584" y="3303868"/>
            <a:ext cx="2379177" cy="523220"/>
          </a:xfrm>
          <a:prstGeom prst="rect">
            <a:avLst/>
          </a:prstGeom>
          <a:noFill/>
        </p:spPr>
        <p:txBody>
          <a:bodyPr wrap="none" rtlCol="0">
            <a:spAutoFit/>
          </a:bodyPr>
          <a:lstStyle/>
          <a:p>
            <a:r>
              <a:rPr lang="en-US" sz="2800" b="1" dirty="0" err="1">
                <a:solidFill>
                  <a:srgbClr val="FFFF00"/>
                </a:solidFill>
                <a:effectLst>
                  <a:outerShdw blurRad="38100" dist="38100" dir="2700000" algn="tl">
                    <a:srgbClr val="000000">
                      <a:alpha val="43137"/>
                    </a:srgbClr>
                  </a:outerShdw>
                </a:effectLst>
              </a:rPr>
              <a:t>Iannis</a:t>
            </a:r>
            <a:r>
              <a:rPr lang="en-US" sz="2800" b="1" dirty="0">
                <a:solidFill>
                  <a:srgbClr val="FFFF00"/>
                </a:solidFill>
                <a:effectLst>
                  <a:outerShdw blurRad="38100" dist="38100" dir="2700000" algn="tl">
                    <a:srgbClr val="000000">
                      <a:alpha val="43137"/>
                    </a:srgbClr>
                  </a:outerShdw>
                </a:effectLst>
              </a:rPr>
              <a:t> </a:t>
            </a:r>
            <a:r>
              <a:rPr lang="en-US" sz="2800" b="1" dirty="0" err="1">
                <a:solidFill>
                  <a:srgbClr val="FFFF00"/>
                </a:solidFill>
                <a:effectLst>
                  <a:outerShdw blurRad="38100" dist="38100" dir="2700000" algn="tl">
                    <a:srgbClr val="000000">
                      <a:alpha val="43137"/>
                    </a:srgbClr>
                  </a:outerShdw>
                </a:effectLst>
              </a:rPr>
              <a:t>Nedelcu</a:t>
            </a:r>
            <a:endParaRPr lang="en-US" sz="2800" b="1" dirty="0">
              <a:solidFill>
                <a:srgbClr val="FFFF00"/>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9E5BDB7D-4573-FF83-6DEB-318406E4C4C6}"/>
              </a:ext>
            </a:extLst>
          </p:cNvPr>
          <p:cNvSpPr txBox="1"/>
          <p:nvPr/>
        </p:nvSpPr>
        <p:spPr>
          <a:xfrm>
            <a:off x="8649332" y="2975483"/>
            <a:ext cx="2053254" cy="523220"/>
          </a:xfrm>
          <a:prstGeom prst="rect">
            <a:avLst/>
          </a:prstGeom>
          <a:noFill/>
        </p:spPr>
        <p:txBody>
          <a:bodyPr wrap="none" rtlCol="0">
            <a:spAutoFit/>
          </a:bodyPr>
          <a:lstStyle/>
          <a:p>
            <a:r>
              <a:rPr lang="en-US" sz="2800" b="1" dirty="0">
                <a:solidFill>
                  <a:srgbClr val="FFFF00"/>
                </a:solidFill>
                <a:effectLst>
                  <a:outerShdw blurRad="38100" dist="38100" dir="2700000" algn="tl">
                    <a:srgbClr val="000000">
                      <a:alpha val="43137"/>
                    </a:srgbClr>
                  </a:outerShdw>
                </a:effectLst>
              </a:rPr>
              <a:t>Amalia </a:t>
            </a:r>
            <a:r>
              <a:rPr lang="en-US" sz="2800" b="1" dirty="0" err="1">
                <a:solidFill>
                  <a:srgbClr val="FFFF00"/>
                </a:solidFill>
                <a:effectLst>
                  <a:outerShdw blurRad="38100" dist="38100" dir="2700000" algn="tl">
                    <a:srgbClr val="000000">
                      <a:alpha val="43137"/>
                    </a:srgbClr>
                  </a:outerShdw>
                </a:effectLst>
              </a:rPr>
              <a:t>Duca</a:t>
            </a:r>
            <a:endParaRPr lang="en-US"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2754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12855" y="0"/>
            <a:ext cx="10418169" cy="68580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999086" y="5934670"/>
            <a:ext cx="7319825" cy="923330"/>
          </a:xfrm>
          <a:prstGeom prst="rect">
            <a:avLst/>
          </a:prstGeom>
          <a:noFill/>
        </p:spPr>
        <p:txBody>
          <a:bodyPr wrap="none" lIns="91440" tIns="45720" rIns="91440" bIns="45720">
            <a:spAutoFit/>
          </a:bodyPr>
          <a:lstStyle/>
          <a:p>
            <a:pPr algn="ctr"/>
            <a:r>
              <a:rPr lang="en-US" sz="5400" b="1" cap="none" spc="0" dirty="0">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Hitler </a:t>
            </a:r>
            <a:r>
              <a:rPr lang="en-US" sz="5400" b="1" cap="none" spc="0" dirty="0" err="1">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wird</a:t>
            </a:r>
            <a:r>
              <a:rPr lang="en-US" sz="5400" b="1" cap="none" spc="0" dirty="0">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 Reichskanzler</a:t>
            </a:r>
          </a:p>
        </p:txBody>
      </p:sp>
    </p:spTree>
    <p:extLst>
      <p:ext uri="{BB962C8B-B14F-4D97-AF65-F5344CB8AC3E}">
        <p14:creationId xmlns:p14="http://schemas.microsoft.com/office/powerpoint/2010/main" val="164152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449" y="0"/>
            <a:ext cx="8935101"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08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133" y="98474"/>
            <a:ext cx="10477733"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197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5509"/>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6376" y="-35509"/>
            <a:ext cx="11039049" cy="1477328"/>
          </a:xfrm>
          <a:prstGeom prst="rect">
            <a:avLst/>
          </a:prstGeom>
          <a:noFill/>
        </p:spPr>
        <p:txBody>
          <a:bodyPr wrap="none" lIns="91440" tIns="45720" rIns="91440" bIns="45720">
            <a:spAutoFit/>
          </a:bodyPr>
          <a:lstStyle/>
          <a:p>
            <a:pPr algn="ctr"/>
            <a:r>
              <a:rPr lang="de-DE"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Ein Regierungswechsel</a:t>
            </a:r>
            <a:endPar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165" y="1269370"/>
            <a:ext cx="11411580" cy="5377615"/>
          </a:xfrm>
          <a:prstGeom prst="rect">
            <a:avLst/>
          </a:prstGeom>
        </p:spPr>
      </p:pic>
      <p:sp>
        <p:nvSpPr>
          <p:cNvPr id="3" name="Rectangle 1">
            <a:extLst>
              <a:ext uri="{FF2B5EF4-FFF2-40B4-BE49-F238E27FC236}">
                <a16:creationId xmlns:a16="http://schemas.microsoft.com/office/drawing/2014/main" id="{B3C8EA38-C8D3-0FDA-64E5-5A26F97A17B3}"/>
              </a:ext>
            </a:extLst>
          </p:cNvPr>
          <p:cNvSpPr>
            <a:spLocks noChangeArrowheads="1"/>
          </p:cNvSpPr>
          <p:nvPr/>
        </p:nvSpPr>
        <p:spPr bwMode="auto">
          <a:xfrm>
            <a:off x="1818542" y="2640864"/>
            <a:ext cx="8554916" cy="219676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Hitler wurde 1933 zum Reichskanzler ernannt. Er sorgte dafür, dass Gesetze verabschiedet wurden, um ihm mehr Macht zu verleihen, und er errichtete eine autokratische Regierung (vollständige Kontrolle, Diktator). Hitler und seine Anhänger, Nationalsozialisten oder Nazis genannt, hatten bald die ganze Macht in Deutschland.</a:t>
            </a:r>
            <a:r>
              <a:rPr kumimoji="0" lang="de-DE" altLang="en-US" sz="24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385642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10938" y="-127558"/>
            <a:ext cx="9306587" cy="1477328"/>
          </a:xfrm>
          <a:prstGeom prst="rect">
            <a:avLst/>
          </a:prstGeom>
          <a:noFill/>
        </p:spPr>
        <p:txBody>
          <a:bodyPr wrap="none" lIns="91440" tIns="45720" rIns="91440" bIns="45720">
            <a:spAutoFit/>
          </a:bodyPr>
          <a:lstStyle/>
          <a:p>
            <a:pPr algn="ctr"/>
            <a:r>
              <a:rPr lang="de-DE" sz="9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H</a:t>
            </a:r>
            <a:r>
              <a:rPr lang="en-US" sz="9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itlers</a:t>
            </a:r>
            <a:r>
              <a:rPr lang="en-US" sz="9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 </a:t>
            </a:r>
            <a:r>
              <a:rPr lang="en-US" sz="9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neue</a:t>
            </a:r>
            <a:r>
              <a:rPr lang="en-US" sz="9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 </a:t>
            </a:r>
            <a:r>
              <a:rPr lang="en-US" sz="9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Macht</a:t>
            </a:r>
            <a:endPar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3" name="Rectangle 1">
            <a:extLst>
              <a:ext uri="{FF2B5EF4-FFF2-40B4-BE49-F238E27FC236}">
                <a16:creationId xmlns:a16="http://schemas.microsoft.com/office/drawing/2014/main" id="{E16CD789-03DF-D4C3-D108-1614A2313504}"/>
              </a:ext>
            </a:extLst>
          </p:cNvPr>
          <p:cNvSpPr>
            <a:spLocks noChangeArrowheads="1"/>
          </p:cNvSpPr>
          <p:nvPr/>
        </p:nvSpPr>
        <p:spPr bwMode="auto">
          <a:xfrm>
            <a:off x="1669319" y="2274607"/>
            <a:ext cx="8989824" cy="299698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Was haben Hitler und die Nazis getan? </a:t>
            </a:r>
            <a:b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b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Begann mit dem Wiederaufbau des Militärs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Eröffnete Fabriken, um Waffen zu bauen Stellen Sie Arbeitslose ein, um ein überlegenes Autobahnsystem aufzubauen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Die Wirtschaft verbesserte sich, aber die Menschen verloren viele ihrer Bürgerrechte …</a:t>
            </a:r>
            <a:r>
              <a:rPr kumimoji="0" lang="de-DE" altLang="en-US" sz="28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320880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099"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89680" y="-127558"/>
            <a:ext cx="7949100" cy="1477328"/>
          </a:xfrm>
          <a:prstGeom prst="rect">
            <a:avLst/>
          </a:prstGeom>
          <a:noFill/>
        </p:spPr>
        <p:txBody>
          <a:bodyPr wrap="none" lIns="91440" tIns="45720" rIns="91440" bIns="45720">
            <a:spAutoFit/>
          </a:bodyPr>
          <a:lstStyle/>
          <a:p>
            <a:pPr algn="ctr"/>
            <a:r>
              <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Hitlers </a:t>
            </a:r>
            <a:r>
              <a:rPr lang="en-US" sz="9000" b="1" cap="none" spc="0"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Aktionen</a:t>
            </a:r>
            <a:endPar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3" name="Rectangle 1">
            <a:extLst>
              <a:ext uri="{FF2B5EF4-FFF2-40B4-BE49-F238E27FC236}">
                <a16:creationId xmlns:a16="http://schemas.microsoft.com/office/drawing/2014/main" id="{50B658CA-15D6-5E8B-C51A-6774AF9E9670}"/>
              </a:ext>
            </a:extLst>
          </p:cNvPr>
          <p:cNvSpPr>
            <a:spLocks noChangeArrowheads="1"/>
          </p:cNvSpPr>
          <p:nvPr/>
        </p:nvSpPr>
        <p:spPr bwMode="auto">
          <a:xfrm>
            <a:off x="1652954" y="2595397"/>
            <a:ext cx="8713177" cy="219676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Deutsche, die sich gegen die Nazis aussprachen, wurden inhaftiert oder ermordet. Hitlers militärische Stärke wuchs und er begann, Pläne für einen Krieg zu schmieden. 1936 schickte er Truppen in ehemalige deutsche Gebiete, die im Ersten Weltkrieg verloren gingen. Bis 1938 kontrollierten deutsche Truppen Österreich und die Tschechoslowakei.</a:t>
            </a:r>
            <a:r>
              <a:rPr kumimoji="0" lang="de-DE" altLang="en-US" sz="24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293049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58449" y="-127558"/>
            <a:ext cx="7611571" cy="1477328"/>
          </a:xfrm>
          <a:prstGeom prst="rect">
            <a:avLst/>
          </a:prstGeom>
          <a:noFill/>
        </p:spPr>
        <p:txBody>
          <a:bodyPr wrap="none" lIns="91440" tIns="45720" rIns="91440" bIns="45720">
            <a:spAutoFit/>
          </a:bodyPr>
          <a:lstStyle/>
          <a:p>
            <a:pPr algn="ctr"/>
            <a:r>
              <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Europe </a:t>
            </a:r>
            <a:r>
              <a:rPr lang="en-US" sz="9000" b="1" cap="none" spc="0"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reagiert</a:t>
            </a:r>
            <a:endPar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3" name="Rectangle 1">
            <a:extLst>
              <a:ext uri="{FF2B5EF4-FFF2-40B4-BE49-F238E27FC236}">
                <a16:creationId xmlns:a16="http://schemas.microsoft.com/office/drawing/2014/main" id="{2FEDDD06-1732-CDC4-1F12-E906C1C8C5E5}"/>
              </a:ext>
            </a:extLst>
          </p:cNvPr>
          <p:cNvSpPr>
            <a:spLocks noChangeArrowheads="1"/>
          </p:cNvSpPr>
          <p:nvPr/>
        </p:nvSpPr>
        <p:spPr bwMode="auto">
          <a:xfrm>
            <a:off x="1863764" y="2416861"/>
            <a:ext cx="8464472" cy="256609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Andere Länder protestierten, taten aber nichts, um Hitler aufzuhalten. 1939 marschierte Deutschland in Polen ein. Frankreich und Großbritannien entschieden, dass etwas getan werden musste und erklärten Deutschland den Krieg. Der Zweite Weltkrieg hatte begonnen …</a:t>
            </a:r>
            <a:r>
              <a:rPr kumimoji="0" lang="de-DE" altLang="en-US" sz="28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252704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econd_world_war_europe_animation_small"/>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94812"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219948" y="599171"/>
            <a:ext cx="4403188" cy="5663089"/>
          </a:xfrm>
          <a:prstGeom prst="rect">
            <a:avLst/>
          </a:prstGeom>
          <a:noFill/>
          <a:ln w="38100">
            <a:solidFill>
              <a:schemeClr val="bg1"/>
            </a:solidFill>
            <a:prstDash val="sysDash"/>
          </a:ln>
        </p:spPr>
        <p:txBody>
          <a:bodyPr wrap="square" rtlCol="0">
            <a:spAutoFit/>
          </a:bodyPr>
          <a:lstStyle/>
          <a:p>
            <a:pPr algn="ctr"/>
            <a:r>
              <a:rPr lang="en-US" sz="3200" u="sng" dirty="0">
                <a:solidFill>
                  <a:schemeClr val="bg1"/>
                </a:solidFill>
                <a:latin typeface="KG Second Chances Solid" panose="02000000000000000000" pitchFamily="2" charset="0"/>
              </a:rPr>
              <a:t>WW II in Europa</a:t>
            </a:r>
            <a:r>
              <a:rPr lang="en-US" sz="3200" dirty="0">
                <a:solidFill>
                  <a:schemeClr val="bg1"/>
                </a:solidFill>
                <a:latin typeface="KG Second Chances Solid" panose="02000000000000000000" pitchFamily="2" charset="0"/>
              </a:rPr>
              <a:t> </a:t>
            </a:r>
          </a:p>
          <a:p>
            <a:pPr algn="ctr"/>
            <a:endParaRPr lang="en-US" sz="3200" dirty="0">
              <a:solidFill>
                <a:schemeClr val="bg1"/>
              </a:solidFill>
              <a:latin typeface="KG Second Chances Solid" panose="02000000000000000000" pitchFamily="2" charset="0"/>
            </a:endParaRPr>
          </a:p>
          <a:p>
            <a:pPr marL="457200" indent="-457200">
              <a:buFont typeface="Arial" panose="020B0604020202020204" pitchFamily="34" charset="0"/>
              <a:buChar char="•"/>
            </a:pPr>
            <a:r>
              <a:rPr lang="en-US" sz="2800" dirty="0">
                <a:solidFill>
                  <a:srgbClr val="FF0000"/>
                </a:solidFill>
                <a:latin typeface="KG Second Chances Solid" panose="02000000000000000000" pitchFamily="2" charset="0"/>
              </a:rPr>
              <a:t>Rote Länder </a:t>
            </a:r>
            <a:r>
              <a:rPr lang="en-US" sz="2800" dirty="0" err="1">
                <a:solidFill>
                  <a:srgbClr val="FF0000"/>
                </a:solidFill>
                <a:latin typeface="KG Second Chances Solid" panose="02000000000000000000" pitchFamily="2" charset="0"/>
              </a:rPr>
              <a:t>sind</a:t>
            </a:r>
            <a:r>
              <a:rPr lang="en-US" sz="2800" dirty="0">
                <a:solidFill>
                  <a:srgbClr val="FF0000"/>
                </a:solidFill>
                <a:latin typeface="KG Second Chances Solid" panose="02000000000000000000" pitchFamily="2" charset="0"/>
              </a:rPr>
              <a:t> </a:t>
            </a:r>
            <a:r>
              <a:rPr lang="en-US" sz="2800" dirty="0" err="1">
                <a:solidFill>
                  <a:srgbClr val="FF0000"/>
                </a:solidFill>
                <a:latin typeface="KG Second Chances Solid" panose="02000000000000000000" pitchFamily="2" charset="0"/>
              </a:rPr>
              <a:t>Verbündet</a:t>
            </a:r>
            <a:r>
              <a:rPr lang="en-US" sz="2800" dirty="0">
                <a:solidFill>
                  <a:srgbClr val="FF0000"/>
                </a:solidFill>
                <a:latin typeface="KG Second Chances Solid" panose="02000000000000000000" pitchFamily="2" charset="0"/>
              </a:rPr>
              <a:t> </a:t>
            </a:r>
            <a:r>
              <a:rPr lang="en-US" sz="2800" dirty="0" err="1">
                <a:solidFill>
                  <a:srgbClr val="FF0000"/>
                </a:solidFill>
                <a:latin typeface="KG Second Chances Solid" panose="02000000000000000000" pitchFamily="2" charset="0"/>
              </a:rPr>
              <a:t>oder</a:t>
            </a:r>
            <a:r>
              <a:rPr lang="en-US" sz="2800" dirty="0">
                <a:solidFill>
                  <a:srgbClr val="FF0000"/>
                </a:solidFill>
                <a:latin typeface="KG Second Chances Solid" panose="02000000000000000000" pitchFamily="2" charset="0"/>
              </a:rPr>
              <a:t> warden von </a:t>
            </a:r>
            <a:r>
              <a:rPr lang="en-US" sz="2800" dirty="0" err="1">
                <a:solidFill>
                  <a:srgbClr val="FF0000"/>
                </a:solidFill>
                <a:latin typeface="KG Second Chances Solid" panose="02000000000000000000" pitchFamily="2" charset="0"/>
              </a:rPr>
              <a:t>Verbündeten</a:t>
            </a:r>
            <a:r>
              <a:rPr lang="en-US" sz="2800" dirty="0">
                <a:solidFill>
                  <a:srgbClr val="FF0000"/>
                </a:solidFill>
                <a:latin typeface="KG Second Chances Solid" panose="02000000000000000000" pitchFamily="2" charset="0"/>
              </a:rPr>
              <a:t> </a:t>
            </a:r>
            <a:r>
              <a:rPr lang="en-US" sz="2800" dirty="0" err="1">
                <a:solidFill>
                  <a:srgbClr val="FF0000"/>
                </a:solidFill>
                <a:latin typeface="KG Second Chances Solid" panose="02000000000000000000" pitchFamily="2" charset="0"/>
              </a:rPr>
              <a:t>kontrolliert</a:t>
            </a:r>
            <a:endParaRPr lang="en-US" sz="2800" dirty="0">
              <a:solidFill>
                <a:schemeClr val="bg1"/>
              </a:solidFill>
              <a:latin typeface="KG Second Chances Solid" panose="02000000000000000000" pitchFamily="2" charset="0"/>
            </a:endParaRPr>
          </a:p>
          <a:p>
            <a:pPr marL="457200" indent="-457200">
              <a:buFont typeface="Arial" panose="020B0604020202020204" pitchFamily="34" charset="0"/>
              <a:buChar char="•"/>
            </a:pPr>
            <a:r>
              <a:rPr lang="en-US" sz="2800" dirty="0" err="1">
                <a:solidFill>
                  <a:srgbClr val="0070C0"/>
                </a:solidFill>
                <a:latin typeface="KG Second Chances Solid" panose="02000000000000000000" pitchFamily="2" charset="0"/>
              </a:rPr>
              <a:t>Blau</a:t>
            </a:r>
            <a:r>
              <a:rPr lang="en-US" sz="2800" dirty="0">
                <a:solidFill>
                  <a:srgbClr val="0070C0"/>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ist</a:t>
            </a:r>
            <a:r>
              <a:rPr lang="en-US" sz="2800" dirty="0">
                <a:solidFill>
                  <a:schemeClr val="bg1"/>
                </a:solidFill>
                <a:latin typeface="KG Second Chances Solid" panose="02000000000000000000" pitchFamily="2" charset="0"/>
              </a:rPr>
              <a:t> </a:t>
            </a:r>
            <a:r>
              <a:rPr lang="en-US" sz="2800" dirty="0" err="1">
                <a:solidFill>
                  <a:srgbClr val="0070C0"/>
                </a:solidFill>
                <a:latin typeface="KG Second Chances Solid" panose="02000000000000000000" pitchFamily="2" charset="0"/>
              </a:rPr>
              <a:t>Achsen</a:t>
            </a:r>
            <a:r>
              <a:rPr lang="en-US" sz="2800" dirty="0">
                <a:solidFill>
                  <a:srgbClr val="0070C0"/>
                </a:solidFill>
                <a:latin typeface="KG Second Chances Solid" panose="02000000000000000000" pitchFamily="2" charset="0"/>
              </a:rPr>
              <a:t> </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oder</a:t>
            </a:r>
            <a:r>
              <a:rPr lang="en-US" sz="2800" dirty="0">
                <a:solidFill>
                  <a:schemeClr val="bg1"/>
                </a:solidFill>
                <a:latin typeface="KG Second Chances Solid" panose="02000000000000000000" pitchFamily="2" charset="0"/>
              </a:rPr>
              <a:t> von </a:t>
            </a:r>
            <a:r>
              <a:rPr lang="en-US" sz="2800" dirty="0" err="1">
                <a:solidFill>
                  <a:schemeClr val="bg1"/>
                </a:solidFill>
                <a:latin typeface="KG Second Chances Solid" panose="02000000000000000000" pitchFamily="2" charset="0"/>
              </a:rPr>
              <a:t>Achsen</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kontrollierte</a:t>
            </a:r>
            <a:r>
              <a:rPr lang="en-US" sz="2800" dirty="0">
                <a:solidFill>
                  <a:schemeClr val="bg1"/>
                </a:solidFill>
                <a:latin typeface="KG Second Chances Solid" panose="02000000000000000000" pitchFamily="2" charset="0"/>
              </a:rPr>
              <a:t> Länder.</a:t>
            </a:r>
          </a:p>
          <a:p>
            <a:pPr marL="457200" indent="-457200">
              <a:buFont typeface="Arial" panose="020B0604020202020204" pitchFamily="34" charset="0"/>
              <a:buChar char="•"/>
            </a:pPr>
            <a:r>
              <a:rPr lang="en-US" sz="2800" dirty="0">
                <a:solidFill>
                  <a:schemeClr val="bg1"/>
                </a:solidFill>
                <a:latin typeface="KG Second Chances Solid" panose="02000000000000000000" pitchFamily="2" charset="0"/>
              </a:rPr>
              <a:t>Die </a:t>
            </a:r>
            <a:r>
              <a:rPr lang="en-US" sz="2800" dirty="0" err="1">
                <a:solidFill>
                  <a:srgbClr val="00B050"/>
                </a:solidFill>
                <a:latin typeface="KG Second Chances Solid" panose="02000000000000000000" pitchFamily="2" charset="0"/>
              </a:rPr>
              <a:t>Sowjetunion</a:t>
            </a:r>
            <a:r>
              <a:rPr lang="en-US" sz="2800" dirty="0">
                <a:solidFill>
                  <a:srgbClr val="00B050"/>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ist</a:t>
            </a:r>
            <a:r>
              <a:rPr lang="en-US" sz="2800" dirty="0">
                <a:solidFill>
                  <a:schemeClr val="bg1"/>
                </a:solidFill>
                <a:latin typeface="KG Second Chances Solid" panose="02000000000000000000" pitchFamily="2" charset="0"/>
              </a:rPr>
              <a:t> </a:t>
            </a:r>
            <a:r>
              <a:rPr lang="en-US" sz="2800" dirty="0" err="1">
                <a:solidFill>
                  <a:srgbClr val="00B050"/>
                </a:solidFill>
                <a:latin typeface="KG Second Chances Solid" panose="02000000000000000000" pitchFamily="2" charset="0"/>
              </a:rPr>
              <a:t>grün</a:t>
            </a:r>
            <a:r>
              <a:rPr lang="en-US" sz="2800" dirty="0">
                <a:solidFill>
                  <a:srgbClr val="00B050"/>
                </a:solidFill>
                <a:latin typeface="KG Second Chances Solid" panose="02000000000000000000" pitchFamily="2" charset="0"/>
              </a:rPr>
              <a:t> </a:t>
            </a:r>
            <a:r>
              <a:rPr lang="en-US" sz="2800" dirty="0" err="1">
                <a:solidFill>
                  <a:srgbClr val="00B050"/>
                </a:solidFill>
                <a:latin typeface="KG Second Chances Solid" panose="02000000000000000000" pitchFamily="2" charset="0"/>
              </a:rPr>
              <a:t>gefärbt</a:t>
            </a:r>
            <a:r>
              <a:rPr lang="en-US" sz="2800" dirty="0">
                <a:solidFill>
                  <a:srgbClr val="00B050"/>
                </a:solidFill>
                <a:latin typeface="KG Second Chances Solid" panose="02000000000000000000" pitchFamily="2" charset="0"/>
              </a:rPr>
              <a:t> </a:t>
            </a:r>
            <a:r>
              <a:rPr lang="en-US" sz="2800" dirty="0">
                <a:solidFill>
                  <a:schemeClr val="bg1"/>
                </a:solidFill>
                <a:latin typeface="KG Second Chances Solid" panose="02000000000000000000" pitchFamily="2" charset="0"/>
              </a:rPr>
              <a:t>(</a:t>
            </a:r>
            <a:r>
              <a:rPr lang="en-US" sz="2800" dirty="0" err="1">
                <a:solidFill>
                  <a:schemeClr val="bg1"/>
                </a:solidFill>
                <a:latin typeface="KG Second Chances Solid" panose="02000000000000000000" pitchFamily="2" charset="0"/>
              </a:rPr>
              <a:t>vor</a:t>
            </a:r>
            <a:r>
              <a:rPr lang="en-US" sz="2800" dirty="0">
                <a:solidFill>
                  <a:schemeClr val="bg1"/>
                </a:solidFill>
                <a:latin typeface="KG Second Chances Solid" panose="02000000000000000000" pitchFamily="2" charset="0"/>
              </a:rPr>
              <a:t> dem </a:t>
            </a:r>
            <a:r>
              <a:rPr lang="en-US" sz="2800" dirty="0" err="1">
                <a:solidFill>
                  <a:schemeClr val="bg1"/>
                </a:solidFill>
                <a:latin typeface="KG Second Chances Solid" panose="02000000000000000000" pitchFamily="2" charset="0"/>
              </a:rPr>
              <a:t>Beitritt</a:t>
            </a:r>
            <a:r>
              <a:rPr lang="en-US" sz="2800" dirty="0">
                <a:solidFill>
                  <a:schemeClr val="bg1"/>
                </a:solidFill>
                <a:latin typeface="KG Second Chances Solid" panose="02000000000000000000" pitchFamily="2" charset="0"/>
              </a:rPr>
              <a:t> </a:t>
            </a:r>
            <a:r>
              <a:rPr lang="en-US" sz="2800" dirty="0" err="1">
                <a:solidFill>
                  <a:schemeClr val="bg1"/>
                </a:solidFill>
                <a:latin typeface="KG Second Chances Solid" panose="02000000000000000000" pitchFamily="2" charset="0"/>
              </a:rPr>
              <a:t>yu</a:t>
            </a:r>
            <a:r>
              <a:rPr lang="en-US" sz="2800" dirty="0">
                <a:solidFill>
                  <a:schemeClr val="bg1"/>
                </a:solidFill>
                <a:latin typeface="KG Second Chances Solid" panose="02000000000000000000" pitchFamily="2" charset="0"/>
              </a:rPr>
              <a:t> de </a:t>
            </a:r>
            <a:r>
              <a:rPr lang="en-US" sz="2800" dirty="0" err="1">
                <a:solidFill>
                  <a:schemeClr val="bg1"/>
                </a:solidFill>
                <a:latin typeface="KG Second Chances Solid" panose="02000000000000000000" pitchFamily="2" charset="0"/>
              </a:rPr>
              <a:t>Alliliierten</a:t>
            </a:r>
            <a:r>
              <a:rPr lang="en-US" sz="2800" dirty="0">
                <a:solidFill>
                  <a:schemeClr val="bg1"/>
                </a:solidFill>
                <a:latin typeface="KG Second Chances Solid" panose="02000000000000000000" pitchFamily="2" charset="0"/>
              </a:rPr>
              <a:t> 1941).</a:t>
            </a:r>
          </a:p>
          <a:p>
            <a:endParaRPr lang="en-US" dirty="0"/>
          </a:p>
        </p:txBody>
      </p:sp>
    </p:spTree>
    <p:extLst>
      <p:ext uri="{BB962C8B-B14F-4D97-AF65-F5344CB8AC3E}">
        <p14:creationId xmlns:p14="http://schemas.microsoft.com/office/powerpoint/2010/main" val="234788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74" y="0"/>
            <a:ext cx="11535051"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04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5871" cy="6682155"/>
          </a:xfrm>
          <a:prstGeom prst="rect">
            <a:avLst/>
          </a:prstGeom>
        </p:spPr>
      </p:pic>
      <p:sp>
        <p:nvSpPr>
          <p:cNvPr id="7" name="Rectangle 6"/>
          <p:cNvSpPr/>
          <p:nvPr/>
        </p:nvSpPr>
        <p:spPr>
          <a:xfrm>
            <a:off x="-176467" y="63257"/>
            <a:ext cx="12544929" cy="2308324"/>
          </a:xfrm>
          <a:prstGeom prst="rect">
            <a:avLst/>
          </a:prstGeom>
          <a:noFill/>
        </p:spPr>
        <p:txBody>
          <a:bodyPr wrap="square" lIns="91440" tIns="45720" rIns="91440" bIns="45720">
            <a:spAutoFit/>
          </a:bodyPr>
          <a:lstStyle/>
          <a:p>
            <a:pPr algn="ctr"/>
            <a:r>
              <a:rPr lang="de-DE" sz="72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Die Auswirkungen des Ersten Weltkriegs auf Deutschland</a:t>
            </a:r>
            <a:endParaRPr lang="en-US" sz="72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sp>
        <p:nvSpPr>
          <p:cNvPr id="9" name="Rectangle 4">
            <a:extLst>
              <a:ext uri="{FF2B5EF4-FFF2-40B4-BE49-F238E27FC236}">
                <a16:creationId xmlns:a16="http://schemas.microsoft.com/office/drawing/2014/main" id="{F247242E-8074-2C9A-C2A0-343D5FCFC977}"/>
              </a:ext>
            </a:extLst>
          </p:cNvPr>
          <p:cNvSpPr>
            <a:spLocks noChangeArrowheads="1"/>
          </p:cNvSpPr>
          <p:nvPr/>
        </p:nvSpPr>
        <p:spPr bwMode="auto">
          <a:xfrm>
            <a:off x="787265" y="2460346"/>
            <a:ext cx="9986482" cy="342786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32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Deutschland hatte viele Probleme nach dem Ersten Weltkrieg: Verlorene Länder, die wertvolle natürliche Ressourcen enthielten, 2 ½ Millionen Deutsche starben, 4 Millionen wurden verwundet, Industrie (Fabriken) und Farmen im Land waren zerstört worden, und Autobahnen, Brücken und Straßen wurden abgerissen.</a:t>
            </a:r>
            <a:r>
              <a:rPr kumimoji="0" lang="de-DE" altLang="en-US" sz="32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3432218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472" y="-127558"/>
            <a:ext cx="12361397" cy="1323439"/>
          </a:xfrm>
          <a:prstGeom prst="rect">
            <a:avLst/>
          </a:prstGeom>
          <a:noFill/>
        </p:spPr>
        <p:txBody>
          <a:bodyPr wrap="none" lIns="91440" tIns="45720" rIns="91440" bIns="45720">
            <a:spAutoFit/>
          </a:bodyPr>
          <a:lstStyle/>
          <a:p>
            <a:pPr algn="ctr"/>
            <a:r>
              <a:rPr lang="en-US" sz="8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Deutschland </a:t>
            </a:r>
            <a:r>
              <a:rPr lang="en-US" sz="8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Probleme</a:t>
            </a:r>
            <a:r>
              <a:rPr lang="en-US" sz="8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 </a:t>
            </a:r>
            <a:r>
              <a:rPr lang="en-US" sz="8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losen</a:t>
            </a:r>
            <a:endParaRPr lang="en-US" sz="8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6" name="Rectangle 3">
            <a:extLst>
              <a:ext uri="{FF2B5EF4-FFF2-40B4-BE49-F238E27FC236}">
                <a16:creationId xmlns:a16="http://schemas.microsoft.com/office/drawing/2014/main" id="{6176BC1A-9C6C-D2B0-9491-AC1235BF8DD7}"/>
              </a:ext>
            </a:extLst>
          </p:cNvPr>
          <p:cNvSpPr>
            <a:spLocks noChangeArrowheads="1"/>
          </p:cNvSpPr>
          <p:nvPr/>
        </p:nvSpPr>
        <p:spPr bwMode="auto">
          <a:xfrm>
            <a:off x="1935415" y="2063969"/>
            <a:ext cx="8280971" cy="385875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8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Die Regierung arbeitete daran, diese Dinge zu beheben, aber ein großes Hindernis stand im Weg … Vertrag von Versailles: Deutschland musste den alliierten Staaten Reparationen für Kriegsschäden zahlen Millionen von Dollar verließen das Land nach Frankreich und Großbritannien Auch weil Deutschland verboten wurde, eine große Armee oder Marine zu haben, verloren viele Militärs ihre Jobs</a:t>
            </a:r>
            <a:r>
              <a:rPr kumimoji="0" lang="de-DE" altLang="en-US" sz="28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2076672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Depression-France"/>
          <p:cNvPicPr>
            <a:picLocks noChangeAspect="1" noChangeArrowheads="1"/>
          </p:cNvPicPr>
          <p:nvPr/>
        </p:nvPicPr>
        <p:blipFill>
          <a:blip r:embed="rId2">
            <a:lum contrast="6000"/>
            <a:extLst>
              <a:ext uri="{28A0092B-C50C-407E-A947-70E740481C1C}">
                <a14:useLocalDpi xmlns:a14="http://schemas.microsoft.com/office/drawing/2010/main" val="0"/>
              </a:ext>
            </a:extLst>
          </a:blip>
          <a:srcRect/>
          <a:stretch>
            <a:fillRect/>
          </a:stretch>
        </p:blipFill>
        <p:spPr bwMode="auto">
          <a:xfrm>
            <a:off x="647037" y="0"/>
            <a:ext cx="10897926"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2482355" y="6020024"/>
            <a:ext cx="3818674" cy="707886"/>
          </a:xfrm>
          <a:prstGeom prst="rect">
            <a:avLst/>
          </a:prstGeom>
          <a:noFill/>
        </p:spPr>
        <p:txBody>
          <a:bodyPr wrap="none" lIns="91440" tIns="45720" rIns="91440" bIns="45720">
            <a:spAutoFit/>
          </a:bodyPr>
          <a:lstStyle/>
          <a:p>
            <a:pPr algn="ctr"/>
            <a:r>
              <a:rPr lang="en-US" sz="4000" b="1" dirty="0" err="1">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Arbeitlosen-Linie</a:t>
            </a:r>
            <a:endParaRPr lang="en-US" sz="4000" b="1" cap="none" spc="0" dirty="0">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spTree>
    <p:extLst>
      <p:ext uri="{BB962C8B-B14F-4D97-AF65-F5344CB8AC3E}">
        <p14:creationId xmlns:p14="http://schemas.microsoft.com/office/powerpoint/2010/main" val="254310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8548" y="0"/>
            <a:ext cx="11094705" cy="1169551"/>
          </a:xfrm>
          <a:prstGeom prst="rect">
            <a:avLst/>
          </a:prstGeom>
          <a:noFill/>
        </p:spPr>
        <p:txBody>
          <a:bodyPr wrap="none" lIns="91440" tIns="45720" rIns="91440" bIns="45720">
            <a:spAutoFit/>
          </a:bodyPr>
          <a:lstStyle/>
          <a:p>
            <a:pPr algn="ctr"/>
            <a:r>
              <a:rPr lang="en-US" sz="7000" b="1"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Deutschland </a:t>
            </a:r>
            <a:r>
              <a:rPr lang="en-US" sz="7000" b="1" dirty="0" err="1">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Wirtschaftskrise</a:t>
            </a:r>
            <a:endParaRPr lang="en-US" sz="7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3" name="Rectangle 1">
            <a:extLst>
              <a:ext uri="{FF2B5EF4-FFF2-40B4-BE49-F238E27FC236}">
                <a16:creationId xmlns:a16="http://schemas.microsoft.com/office/drawing/2014/main" id="{1D749089-DC4E-583F-C05A-41395064A3B1}"/>
              </a:ext>
            </a:extLst>
          </p:cNvPr>
          <p:cNvSpPr>
            <a:spLocks noChangeArrowheads="1"/>
          </p:cNvSpPr>
          <p:nvPr/>
        </p:nvSpPr>
        <p:spPr bwMode="auto">
          <a:xfrm>
            <a:off x="1385521" y="2033191"/>
            <a:ext cx="9063295" cy="39203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32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Die Preise stiegen, als die Waren knapp wurden.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32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Grundlegende Dinge wie Lebensmittel und Kleidung waren nicht immer verfügbar.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32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Männer hatten Schwierigkeiten, Jobs zu finden, um ihre Familien zu ernähren.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32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Der Wert des deutschen Geldes wurde extrem aufgebläht …</a:t>
            </a:r>
            <a:r>
              <a:rPr kumimoji="0" lang="de-DE" altLang="en-US" sz="32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299694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lumMod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Wert der </a:t>
            </a:r>
            <a:r>
              <a:rPr lang="en-US" sz="2800" dirty="0" err="1"/>
              <a:t>deutschen</a:t>
            </a:r>
            <a:r>
              <a:rPr lang="en-US" sz="2800" dirty="0"/>
              <a:t> W</a:t>
            </a:r>
            <a:r>
              <a:rPr lang="de-DE" sz="2800" dirty="0"/>
              <a:t>ährung</a:t>
            </a:r>
            <a:endParaRPr lang="en-US" sz="2800" dirty="0"/>
          </a:p>
        </p:txBody>
      </p:sp>
      <p:pic>
        <p:nvPicPr>
          <p:cNvPr id="5" name="Content Placeholder 3" descr="chart-Value of German Currency-1914 to 1923"/>
          <p:cNvPicPr>
            <a:picLocks noChangeAspect="1" noChangeArrowheads="1"/>
          </p:cNvPicPr>
          <p:nvPr/>
        </p:nvPicPr>
        <p:blipFill>
          <a:blip r:embed="rId2">
            <a:lum contrast="6000"/>
            <a:extLst>
              <a:ext uri="{28A0092B-C50C-407E-A947-70E740481C1C}">
                <a14:useLocalDpi xmlns:a14="http://schemas.microsoft.com/office/drawing/2010/main" val="0"/>
              </a:ext>
            </a:extLst>
          </a:blip>
          <a:srcRect l="3279" t="4366" r="3279" b="8322"/>
          <a:stretch>
            <a:fillRect/>
          </a:stretch>
        </p:blipFill>
        <p:spPr>
          <a:xfrm>
            <a:off x="304800" y="304800"/>
            <a:ext cx="5629275" cy="3951288"/>
          </a:xfrm>
          <a:prstGeom prst="rect">
            <a:avLst/>
          </a:prstGeom>
          <a:ln>
            <a:noFill/>
          </a:ln>
          <a:effectLst>
            <a:outerShdw blurRad="292100" dist="139700" dir="2700000" algn="tl" rotWithShape="0">
              <a:srgbClr val="333333">
                <a:alpha val="65000"/>
              </a:srgbClr>
            </a:outerShdw>
          </a:effectLst>
        </p:spPr>
      </p:pic>
      <p:pic>
        <p:nvPicPr>
          <p:cNvPr id="8" name="Picture 8" descr="C:\Documents and Settings\Heather\My Documents\Germany &amp; Great Depression\50 Million Mar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737" y="3873650"/>
            <a:ext cx="5562600" cy="24558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492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C:\Documents and Settings\Heather\My Documents\Germany &amp; Great Depression\Mark Fla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734A4080-9C33-814E-3D59-A46EF97E9568}"/>
              </a:ext>
            </a:extLst>
          </p:cNvPr>
          <p:cNvSpPr>
            <a:spLocks noChangeArrowheads="1"/>
          </p:cNvSpPr>
          <p:nvPr/>
        </p:nvSpPr>
        <p:spPr bwMode="auto">
          <a:xfrm>
            <a:off x="92366" y="6308940"/>
            <a:ext cx="8972841" cy="30393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100" b="0" i="0" u="none" strike="noStrike" cap="none" normalizeH="0" baseline="0" dirty="0">
                <a:ln>
                  <a:noFill/>
                </a:ln>
                <a:solidFill>
                  <a:srgbClr val="202124"/>
                </a:solidFill>
                <a:effectLst/>
                <a:latin typeface="Arial Black" panose="020B0A04020102020204" pitchFamily="34" charset="0"/>
                <a:cs typeface="Aharoni" panose="02010803020104030203" pitchFamily="2" charset="-79"/>
              </a:rPr>
              <a:t>Die D-Mark war 1923 nur gut für die Herstellung von Drachen</a:t>
            </a:r>
            <a:r>
              <a:rPr kumimoji="0" lang="de-DE" altLang="en-US" sz="300" b="0" i="0" u="none" strike="noStrike" cap="none" normalizeH="0" baseline="0" dirty="0">
                <a:ln>
                  <a:noFill/>
                </a:ln>
                <a:solidFill>
                  <a:schemeClr val="tx1"/>
                </a:solidFill>
                <a:effectLst/>
                <a:latin typeface="Arial Black" panose="020B0A04020102020204" pitchFamily="34" charset="0"/>
                <a:cs typeface="Aharoni" panose="02010803020104030203" pitchFamily="2" charset="-79"/>
              </a:rPr>
              <a:t> </a:t>
            </a:r>
            <a:endParaRPr kumimoji="0" lang="de-DE" altLang="en-US" sz="1800" b="0" i="0" u="none" strike="noStrike" cap="none" normalizeH="0" baseline="0" dirty="0">
              <a:ln>
                <a:noFill/>
              </a:ln>
              <a:solidFill>
                <a:schemeClr val="tx1"/>
              </a:solidFill>
              <a:effectLst/>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413979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C:\Documents and Settings\Heather\My Documents\Germany &amp; Great Depression\Buring Mar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182850" y="5934670"/>
            <a:ext cx="8557857" cy="923330"/>
          </a:xfrm>
          <a:prstGeom prst="rect">
            <a:avLst/>
          </a:prstGeom>
          <a:noFill/>
        </p:spPr>
        <p:txBody>
          <a:bodyPr wrap="none" lIns="91440" tIns="45720" rIns="91440" bIns="45720">
            <a:spAutoFit/>
          </a:bodyPr>
          <a:lstStyle/>
          <a:p>
            <a:pPr algn="ctr"/>
            <a:r>
              <a:rPr lang="de-DE" sz="5400" b="1" cap="none" spc="0" dirty="0">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Und zum Berbrennen in Öfen</a:t>
            </a:r>
            <a:endParaRPr lang="en-US" sz="5400" b="1" cap="none" spc="0" dirty="0">
              <a:ln w="1270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endParaRPr>
          </a:p>
        </p:txBody>
      </p:sp>
    </p:spTree>
    <p:extLst>
      <p:ext uri="{BB962C8B-B14F-4D97-AF65-F5344CB8AC3E}">
        <p14:creationId xmlns:p14="http://schemas.microsoft.com/office/powerpoint/2010/main" val="407286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pattFill prst="horzBrick">
            <a:fgClr>
              <a:schemeClr val="tx1">
                <a:lumMod val="85000"/>
                <a:lumOff val="1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34388" y="-127558"/>
            <a:ext cx="6059672" cy="1477328"/>
          </a:xfrm>
          <a:prstGeom prst="rect">
            <a:avLst/>
          </a:prstGeom>
          <a:noFill/>
        </p:spPr>
        <p:txBody>
          <a:bodyPr wrap="none" lIns="91440" tIns="45720" rIns="91440" bIns="45720">
            <a:spAutoFit/>
          </a:bodyPr>
          <a:lstStyle/>
          <a:p>
            <a:pPr algn="ctr"/>
            <a:r>
              <a:rPr lang="en-US" sz="9000" b="1" cap="none" spc="0" dirty="0">
                <a:ln w="31750">
                  <a:solidFill>
                    <a:schemeClr val="tx1">
                      <a:lumMod val="95000"/>
                      <a:lumOff val="5000"/>
                    </a:schemeClr>
                  </a:solidFill>
                  <a:prstDash val="solid"/>
                </a:ln>
                <a:solidFill>
                  <a:srgbClr val="FFD937"/>
                </a:solidFill>
                <a:effectLst>
                  <a:outerShdw blurRad="50800" dist="38100" algn="l" rotWithShape="0">
                    <a:prstClr val="black">
                      <a:alpha val="40000"/>
                    </a:prstClr>
                  </a:outerShdw>
                </a:effectLst>
                <a:latin typeface="AngryBirds" pitchFamily="2" charset="0"/>
              </a:rPr>
              <a:t>Adolf Hitler</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214" y="1304539"/>
            <a:ext cx="11411580" cy="5377615"/>
          </a:xfrm>
          <a:prstGeom prst="rect">
            <a:avLst/>
          </a:prstGeom>
        </p:spPr>
      </p:pic>
      <p:sp>
        <p:nvSpPr>
          <p:cNvPr id="3" name="Rectangle 1">
            <a:extLst>
              <a:ext uri="{FF2B5EF4-FFF2-40B4-BE49-F238E27FC236}">
                <a16:creationId xmlns:a16="http://schemas.microsoft.com/office/drawing/2014/main" id="{B6E37BBF-A9FB-0FAF-2F22-7208DA258B37}"/>
              </a:ext>
            </a:extLst>
          </p:cNvPr>
          <p:cNvSpPr>
            <a:spLocks noChangeArrowheads="1"/>
          </p:cNvSpPr>
          <p:nvPr/>
        </p:nvSpPr>
        <p:spPr bwMode="auto">
          <a:xfrm>
            <a:off x="1551401" y="2295749"/>
            <a:ext cx="9225645" cy="367408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Als die Dinge schlimmer wurden, beschuldigten die Leute die Regierung…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Adolf Hitler erschien mit dem Versprechen, Deutschlands Probleme zu lösen.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Er machte den Versailler Vertrag für viele der Probleme verantwortlich.</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Er sagte auch, dass Juden deutsche Banken und Geld kontrollierten.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en-US" sz="2400" b="0" i="0" u="none" strike="noStrike" cap="none" normalizeH="0" baseline="0" dirty="0">
                <a:ln>
                  <a:noFill/>
                </a:ln>
                <a:solidFill>
                  <a:srgbClr val="202124"/>
                </a:solidFill>
                <a:effectLst/>
                <a:latin typeface="Aharoni" panose="02010803020104030203" pitchFamily="2" charset="-79"/>
                <a:cs typeface="Aharoni" panose="02010803020104030203" pitchFamily="2" charset="-79"/>
              </a:rPr>
              <a:t>Er machte die Juden dafür verantwortlich, dass die Deutschen nicht in der Lage seien, ihren Lebensunterhalt zu bestreiten.</a:t>
            </a:r>
            <a:r>
              <a:rPr kumimoji="0" lang="de-DE" altLang="en-US" sz="2400" b="0" i="0" u="none" strike="noStrike" cap="none" normalizeH="0" baseline="0" dirty="0">
                <a:ln>
                  <a:noFill/>
                </a:ln>
                <a:solidFill>
                  <a:schemeClr val="tx1"/>
                </a:solidFill>
                <a:effectLst/>
                <a:latin typeface="Aharoni" panose="02010803020104030203" pitchFamily="2" charset="-79"/>
                <a:cs typeface="Aharoni" panose="02010803020104030203" pitchFamily="2" charset="-79"/>
              </a:rPr>
              <a:t> </a:t>
            </a:r>
          </a:p>
        </p:txBody>
      </p:sp>
    </p:spTree>
    <p:extLst>
      <p:ext uri="{BB962C8B-B14F-4D97-AF65-F5344CB8AC3E}">
        <p14:creationId xmlns:p14="http://schemas.microsoft.com/office/powerpoint/2010/main" val="3901277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521</Words>
  <Application>Microsoft Office PowerPoint</Application>
  <PresentationFormat>Widescreen</PresentationFormat>
  <Paragraphs>41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Aharoni</vt:lpstr>
      <vt:lpstr>AngryBirds</vt:lpstr>
      <vt:lpstr>Arial</vt:lpstr>
      <vt:lpstr>Arial Black</vt:lpstr>
      <vt:lpstr>Calibri</vt:lpstr>
      <vt:lpstr>Calibri Light</vt:lpstr>
      <vt:lpstr>KG Second Chances Solid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Trantow</dc:creator>
  <cp:lastModifiedBy>matei.zarafiu@gmail.com</cp:lastModifiedBy>
  <cp:revision>11</cp:revision>
  <cp:lastPrinted>2014-11-17T17:20:28Z</cp:lastPrinted>
  <dcterms:created xsi:type="dcterms:W3CDTF">2013-08-12T15:10:00Z</dcterms:created>
  <dcterms:modified xsi:type="dcterms:W3CDTF">2023-05-04T15:10:11Z</dcterms:modified>
</cp:coreProperties>
</file>